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9BCD5F-C29C-21BF-0227-4BCA718A1CEC}" v="21" dt="2022-09-30T01:06:34.790"/>
    <p1510:client id="{29BE147F-2074-4E8A-9CC4-BBDAAC860AE1}" v="14" dt="2022-09-29T11:11:34.224"/>
    <p1510:client id="{DC61ECF5-F38D-8269-8302-2BE682DBE233}" v="453" dt="2022-09-29T11:18:45.325"/>
    <p1510:client id="{F7143260-B5D8-5362-06C3-65437B9276D4}" v="1269" dt="2022-09-29T11:09:33.39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jpeg>
</file>

<file path=ppt/media/image4.png>
</file>

<file path=ppt/media/image5.png>
</file>

<file path=ppt/media/image6.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A2242-F35D-4F7C-8DBD-6FCA37A777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B409616A-839B-42E0-AAC0-1CED79134F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54100553-1B92-47E6-8102-0AE50B9BC7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5DDEF21E-5D48-482B-A375-214A58591D2D}"/>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F203872D-4ED7-4346-8B2A-85212682446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269453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C21A-7534-424A-B33D-C3B633DFB3C5}"/>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4FE6DC32-CE4E-4588-862D-7754A2C7EF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C0B444-9AF0-4C53-8472-2B66C2B408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AA28D53-B8F0-40EB-8954-2F5FFFE73289}"/>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42FD2EB4-C232-4168-8EB3-2A0E373433B9}"/>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80224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16B8EB-B9C8-4178-8C9F-72A4258653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832EC6F6-DDE7-4F58-93C7-26738AAC67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6672A894-9CB0-4E07-8D3D-4508E1EC970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14F05D77-27E0-416E-BD58-11CE0424E96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9656CC6-616F-4C42-BE9B-A05CF488628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53937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F494-784B-4BCA-AFFA-93BE666DB65B}"/>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EF5B82E7-03B1-4F32-ADF2-D374A8C38A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A979F4-396F-4341-A397-95CC1BD47AA9}"/>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FB38B8BB-E520-458B-A9F3-6C741AFB7802}"/>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A9BA5BDA-6B80-4B9A-8472-219291E513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283409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DDB49-7B17-462D-B9DB-2364668776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2EBCC04A-91A5-48EA-8E49-11CB995942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41EFB6-6658-46E7-A0D8-B20E0821DC62}"/>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141D3B-5275-4DE8-9501-5C17F4D150A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AECBBFE-F481-4B28-B718-5BE808D806B8}"/>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398174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F05A-9D60-41AA-A8BD-730918899C09}"/>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4E7EEE36-1F30-4DBD-931F-AD20952B02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46679271-93AE-48B6-A2FA-87B66F5F38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BE2718D6-31B7-410A-874D-DBA33C1CC75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C54DA5E2-8E7A-4BC5-BE3D-CF00ABA9802D}"/>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D3512C56-7481-4619-9563-124ACE3AA84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2523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264F9-D5AA-4DEC-93C7-4E56E83E3CA1}"/>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FD1B3659-B809-4BE2-9E08-DE9B65515B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7E8D94-B0B5-42EF-8436-64361211AA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1D8A48A1-5264-4473-AC5D-41E83A325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7A077D-7C21-443F-959A-F58BCF320A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6A95116C-B8C7-4C40-95E2-94757D4D7F45}"/>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8" name="Footer Placeholder 7">
            <a:extLst>
              <a:ext uri="{FF2B5EF4-FFF2-40B4-BE49-F238E27FC236}">
                <a16:creationId xmlns:a16="http://schemas.microsoft.com/office/drawing/2014/main" id="{8DF97F04-D80E-4334-96DC-666BE5F3BDD5}"/>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0DF69B89-13ED-4321-9AFD-5299A9A522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1401663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8CD24-725F-4333-98F0-AB785AE3B2F0}"/>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B6F45B69-056D-442C-A2BD-7B4A92BA5F58}"/>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4" name="Footer Placeholder 3">
            <a:extLst>
              <a:ext uri="{FF2B5EF4-FFF2-40B4-BE49-F238E27FC236}">
                <a16:creationId xmlns:a16="http://schemas.microsoft.com/office/drawing/2014/main" id="{A134E27D-1BE3-46FA-86A0-E21D02EFCA41}"/>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9C98857F-F245-4BC8-BC12-B0546EE0E902}"/>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176249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971E84-24FE-4C73-A6F5-05FF0F0A58CF}"/>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3" name="Footer Placeholder 2">
            <a:extLst>
              <a:ext uri="{FF2B5EF4-FFF2-40B4-BE49-F238E27FC236}">
                <a16:creationId xmlns:a16="http://schemas.microsoft.com/office/drawing/2014/main" id="{B759B4E1-F075-4418-BD07-08D88294AD3C}"/>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7DA74866-C461-4919-AC79-319F245AF444}"/>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872467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28D44-5823-4FE2-9485-E3C5D9B691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FB8DB351-2E85-4B72-BA91-7D047F8350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F03989A6-37A1-4BD8-8196-FF00001143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93062-69B8-46D5-A6DB-AA9779FE832B}"/>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033B550D-C588-46FC-9FA0-AF2F7E85AA82}"/>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FA4AE673-5515-4A94-993E-BAEF53F9EB13}"/>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78898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43004-93D6-4B54-8148-75A4CA7722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9D18ABB7-83C4-44C9-A5C9-CDD54C11A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76C6CCF3-DFBE-4DE3-8B15-9B546E6A90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1A25FD-22AE-42BB-A41F-74E8114FC6E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413B3915-4C80-4358-92EF-8CE3A677313E}"/>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42E678A2-830B-40F6-A3EB-86D66FCF5A1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77338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837F5F-8CC8-4808-BB16-5539B1C2B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9073F02B-AB90-4B99-8952-5848A536BE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795D21F7-9B7E-446A-91DB-A1632B6085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7608CA-77AE-405B-B2DC-85B916E52C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57778791-3C53-4D40-9D74-9D8DBC28CF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433F4D-E2F6-4767-8531-9CA09A2EE0A1}" type="slidenum">
              <a:rPr lang="en-NZ" smtClean="0"/>
              <a:t>‹#›</a:t>
            </a:fld>
            <a:endParaRPr lang="en-NZ"/>
          </a:p>
        </p:txBody>
      </p:sp>
    </p:spTree>
    <p:extLst>
      <p:ext uri="{BB962C8B-B14F-4D97-AF65-F5344CB8AC3E}">
        <p14:creationId xmlns:p14="http://schemas.microsoft.com/office/powerpoint/2010/main" val="2362421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9A83700-36C5-4BE9-848F-F584567F8B09}"/>
              </a:ext>
            </a:extLst>
          </p:cNvPr>
          <p:cNvGraphicFramePr>
            <a:graphicFrameLocks noGrp="1"/>
          </p:cNvGraphicFramePr>
          <p:nvPr>
            <p:extLst>
              <p:ext uri="{D42A27DB-BD31-4B8C-83A1-F6EECF244321}">
                <p14:modId xmlns:p14="http://schemas.microsoft.com/office/powerpoint/2010/main" val="4164798432"/>
              </p:ext>
            </p:extLst>
          </p:nvPr>
        </p:nvGraphicFramePr>
        <p:xfrm>
          <a:off x="2032000" y="719666"/>
          <a:ext cx="8128000" cy="7416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490185129"/>
                    </a:ext>
                  </a:extLst>
                </a:gridCol>
                <a:gridCol w="6096000">
                  <a:extLst>
                    <a:ext uri="{9D8B030D-6E8A-4147-A177-3AD203B41FA5}">
                      <a16:colId xmlns:a16="http://schemas.microsoft.com/office/drawing/2014/main" val="1577239435"/>
                    </a:ext>
                  </a:extLst>
                </a:gridCol>
              </a:tblGrid>
              <a:tr h="370840">
                <a:tc>
                  <a:txBody>
                    <a:bodyPr/>
                    <a:lstStyle/>
                    <a:p>
                      <a:r>
                        <a:rPr lang="en-NZ"/>
                        <a:t>Name</a:t>
                      </a:r>
                    </a:p>
                  </a:txBody>
                  <a:tcPr/>
                </a:tc>
                <a:tc>
                  <a:txBody>
                    <a:bodyPr/>
                    <a:lstStyle/>
                    <a:p>
                      <a:r>
                        <a:rPr lang="en-NZ"/>
                        <a:t>James</a:t>
                      </a:r>
                    </a:p>
                  </a:txBody>
                  <a:tcPr/>
                </a:tc>
                <a:extLst>
                  <a:ext uri="{0D108BD9-81ED-4DB2-BD59-A6C34878D82A}">
                    <a16:rowId xmlns:a16="http://schemas.microsoft.com/office/drawing/2014/main" val="1310706735"/>
                  </a:ext>
                </a:extLst>
              </a:tr>
              <a:tr h="370840">
                <a:tc>
                  <a:txBody>
                    <a:bodyPr/>
                    <a:lstStyle/>
                    <a:p>
                      <a:r>
                        <a:rPr lang="en-NZ"/>
                        <a:t>Git Hash</a:t>
                      </a:r>
                    </a:p>
                  </a:txBody>
                  <a:tcPr/>
                </a:tc>
                <a:tc>
                  <a:txBody>
                    <a:bodyPr/>
                    <a:lstStyle/>
                    <a:p>
                      <a:pPr lvl="0">
                        <a:buNone/>
                      </a:pPr>
                      <a:r>
                        <a:rPr lang="en-NZ" sz="1800" b="0" i="0" u="none" strike="noStrike" noProof="0">
                          <a:latin typeface="Calibri"/>
                        </a:rPr>
                        <a:t>c9175e76c1169eed9f00eb8c9a82329c865ecca4</a:t>
                      </a:r>
                      <a:endParaRPr lang="en-US"/>
                    </a:p>
                  </a:txBody>
                  <a:tcPr/>
                </a:tc>
                <a:extLst>
                  <a:ext uri="{0D108BD9-81ED-4DB2-BD59-A6C34878D82A}">
                    <a16:rowId xmlns:a16="http://schemas.microsoft.com/office/drawing/2014/main" val="3474878437"/>
                  </a:ext>
                </a:extLst>
              </a:tr>
            </a:tbl>
          </a:graphicData>
        </a:graphic>
      </p:graphicFrame>
      <p:graphicFrame>
        <p:nvGraphicFramePr>
          <p:cNvPr id="5" name="Table 5">
            <a:extLst>
              <a:ext uri="{FF2B5EF4-FFF2-40B4-BE49-F238E27FC236}">
                <a16:creationId xmlns:a16="http://schemas.microsoft.com/office/drawing/2014/main" id="{79E6BD60-C902-4B16-9125-9B6E6367D616}"/>
              </a:ext>
            </a:extLst>
          </p:cNvPr>
          <p:cNvGraphicFramePr>
            <a:graphicFrameLocks noGrp="1"/>
          </p:cNvGraphicFramePr>
          <p:nvPr>
            <p:extLst>
              <p:ext uri="{D42A27DB-BD31-4B8C-83A1-F6EECF244321}">
                <p14:modId xmlns:p14="http://schemas.microsoft.com/office/powerpoint/2010/main" val="2487235807"/>
              </p:ext>
            </p:extLst>
          </p:nvPr>
        </p:nvGraphicFramePr>
        <p:xfrm>
          <a:off x="2032000" y="1547090"/>
          <a:ext cx="8128000" cy="831226"/>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274210071"/>
                    </a:ext>
                  </a:extLst>
                </a:gridCol>
                <a:gridCol w="2032000">
                  <a:extLst>
                    <a:ext uri="{9D8B030D-6E8A-4147-A177-3AD203B41FA5}">
                      <a16:colId xmlns:a16="http://schemas.microsoft.com/office/drawing/2014/main" val="1671360655"/>
                    </a:ext>
                  </a:extLst>
                </a:gridCol>
                <a:gridCol w="2032000">
                  <a:extLst>
                    <a:ext uri="{9D8B030D-6E8A-4147-A177-3AD203B41FA5}">
                      <a16:colId xmlns:a16="http://schemas.microsoft.com/office/drawing/2014/main" val="3709219702"/>
                    </a:ext>
                  </a:extLst>
                </a:gridCol>
                <a:gridCol w="2032000">
                  <a:extLst>
                    <a:ext uri="{9D8B030D-6E8A-4147-A177-3AD203B41FA5}">
                      <a16:colId xmlns:a16="http://schemas.microsoft.com/office/drawing/2014/main" val="173580630"/>
                    </a:ext>
                  </a:extLst>
                </a:gridCol>
              </a:tblGrid>
              <a:tr h="415613">
                <a:tc>
                  <a:txBody>
                    <a:bodyPr/>
                    <a:lstStyle/>
                    <a:p>
                      <a:r>
                        <a:rPr lang="en-NZ"/>
                        <a:t>Sprint number</a:t>
                      </a:r>
                    </a:p>
                  </a:txBody>
                  <a:tcPr/>
                </a:tc>
                <a:tc>
                  <a:txBody>
                    <a:bodyPr/>
                    <a:lstStyle/>
                    <a:p>
                      <a:r>
                        <a:rPr lang="en-NZ"/>
                        <a:t>Start date</a:t>
                      </a:r>
                    </a:p>
                  </a:txBody>
                  <a:tcPr/>
                </a:tc>
                <a:tc>
                  <a:txBody>
                    <a:bodyPr/>
                    <a:lstStyle/>
                    <a:p>
                      <a:r>
                        <a:rPr lang="en-NZ"/>
                        <a:t>end date</a:t>
                      </a:r>
                    </a:p>
                  </a:txBody>
                  <a:tcPr/>
                </a:tc>
                <a:tc>
                  <a:txBody>
                    <a:bodyPr/>
                    <a:lstStyle/>
                    <a:p>
                      <a:r>
                        <a:rPr lang="en-NZ"/>
                        <a:t>Work hard rating</a:t>
                      </a:r>
                    </a:p>
                  </a:txBody>
                  <a:tcPr/>
                </a:tc>
                <a:extLst>
                  <a:ext uri="{0D108BD9-81ED-4DB2-BD59-A6C34878D82A}">
                    <a16:rowId xmlns:a16="http://schemas.microsoft.com/office/drawing/2014/main" val="2015294378"/>
                  </a:ext>
                </a:extLst>
              </a:tr>
              <a:tr h="415613">
                <a:tc>
                  <a:txBody>
                    <a:bodyPr/>
                    <a:lstStyle/>
                    <a:p>
                      <a:r>
                        <a:rPr lang="en-NZ"/>
                        <a:t>4</a:t>
                      </a:r>
                    </a:p>
                  </a:txBody>
                  <a:tcPr/>
                </a:tc>
                <a:tc>
                  <a:txBody>
                    <a:bodyPr/>
                    <a:lstStyle/>
                    <a:p>
                      <a:pPr lvl="0">
                        <a:buNone/>
                      </a:pPr>
                      <a:r>
                        <a:rPr lang="en-NZ" sz="1800" b="0" i="0" u="none" strike="noStrike" noProof="0">
                          <a:latin typeface="Calibri"/>
                        </a:rPr>
                        <a:t>30/5/2022</a:t>
                      </a:r>
                      <a:endParaRPr lang="en-US"/>
                    </a:p>
                  </a:txBody>
                  <a:tcPr/>
                </a:tc>
                <a:tc>
                  <a:txBody>
                    <a:bodyPr/>
                    <a:lstStyle/>
                    <a:p>
                      <a:pPr lvl="0">
                        <a:buNone/>
                      </a:pPr>
                      <a:r>
                        <a:rPr lang="en-NZ" sz="1800" b="0" i="0" u="none" strike="noStrike" noProof="0">
                          <a:latin typeface="Calibri"/>
                        </a:rPr>
                        <a:t>10/6/2022</a:t>
                      </a:r>
                      <a:endParaRPr lang="en-US"/>
                    </a:p>
                  </a:txBody>
                  <a:tcPr/>
                </a:tc>
                <a:tc>
                  <a:txBody>
                    <a:bodyPr/>
                    <a:lstStyle/>
                    <a:p>
                      <a:pPr lvl="0">
                        <a:buNone/>
                      </a:pPr>
                      <a:r>
                        <a:rPr lang="en-NZ" sz="1800" b="0" i="0" u="none" strike="noStrike" noProof="0">
                          <a:latin typeface="Calibri"/>
                        </a:rPr>
                        <a:t>3/5</a:t>
                      </a:r>
                    </a:p>
                  </a:txBody>
                  <a:tcPr/>
                </a:tc>
                <a:extLst>
                  <a:ext uri="{0D108BD9-81ED-4DB2-BD59-A6C34878D82A}">
                    <a16:rowId xmlns:a16="http://schemas.microsoft.com/office/drawing/2014/main" val="948034982"/>
                  </a:ext>
                </a:extLst>
              </a:tr>
            </a:tbl>
          </a:graphicData>
        </a:graphic>
      </p:graphicFrame>
    </p:spTree>
    <p:extLst>
      <p:ext uri="{BB962C8B-B14F-4D97-AF65-F5344CB8AC3E}">
        <p14:creationId xmlns:p14="http://schemas.microsoft.com/office/powerpoint/2010/main" val="1226710352"/>
      </p:ext>
    </p:extLst>
  </p:cSld>
  <p:clrMapOvr>
    <a:masterClrMapping/>
  </p:clrMapOvr>
  <mc:AlternateContent xmlns:mc="http://schemas.openxmlformats.org/markup-compatibility/2006">
    <mc:Choice xmlns:p14="http://schemas.microsoft.com/office/powerpoint/2010/main" Requires="p14">
      <p:transition spd="slow" p14:dur="2000" advTm="37771"/>
    </mc:Choice>
    <mc:Fallback>
      <p:transition spd="slow" advTm="3777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8EFD0-A22C-44BB-816F-B4A5B6CF998D}"/>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end of the sprint</a:t>
            </a:r>
            <a:endParaRPr lang="en-NZ"/>
          </a:p>
        </p:txBody>
      </p:sp>
      <p:pic>
        <p:nvPicPr>
          <p:cNvPr id="4" name="Picture 4">
            <a:extLst>
              <a:ext uri="{FF2B5EF4-FFF2-40B4-BE49-F238E27FC236}">
                <a16:creationId xmlns:a16="http://schemas.microsoft.com/office/drawing/2014/main" id="{11A83FEC-AA62-4216-338E-8AFD092A8214}"/>
              </a:ext>
            </a:extLst>
          </p:cNvPr>
          <p:cNvPicPr>
            <a:picLocks noGrp="1" noChangeAspect="1"/>
          </p:cNvPicPr>
          <p:nvPr>
            <p:ph idx="1"/>
          </p:nvPr>
        </p:nvPicPr>
        <p:blipFill>
          <a:blip r:embed="rId2"/>
          <a:stretch>
            <a:fillRect/>
          </a:stretch>
        </p:blipFill>
        <p:spPr>
          <a:xfrm>
            <a:off x="2252318" y="1825625"/>
            <a:ext cx="7687364" cy="4351338"/>
          </a:xfrm>
        </p:spPr>
      </p:pic>
    </p:spTree>
    <p:extLst>
      <p:ext uri="{BB962C8B-B14F-4D97-AF65-F5344CB8AC3E}">
        <p14:creationId xmlns:p14="http://schemas.microsoft.com/office/powerpoint/2010/main" val="1068816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8E6D5-FB57-4631-A4B6-1475F057D91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Video of the game at the end of the sprint</a:t>
            </a:r>
            <a:endParaRPr lang="en-NZ"/>
          </a:p>
        </p:txBody>
      </p:sp>
      <p:pic>
        <p:nvPicPr>
          <p:cNvPr id="4" name="Screen Recording 1">
            <a:hlinkClick r:id="" action="ppaction://media"/>
            <a:extLst>
              <a:ext uri="{FF2B5EF4-FFF2-40B4-BE49-F238E27FC236}">
                <a16:creationId xmlns:a16="http://schemas.microsoft.com/office/drawing/2014/main" id="{FE438704-A882-2D3F-DF04-E138F3C505B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751769" y="1577975"/>
            <a:ext cx="4916311" cy="2765425"/>
          </a:xfrm>
          <a:prstGeom prst="rect">
            <a:avLst/>
          </a:prstGeom>
        </p:spPr>
      </p:pic>
      <p:pic>
        <p:nvPicPr>
          <p:cNvPr id="5" name="Screen Recording 4">
            <a:hlinkClick r:id="" action="ppaction://media"/>
            <a:extLst>
              <a:ext uri="{FF2B5EF4-FFF2-40B4-BE49-F238E27FC236}">
                <a16:creationId xmlns:a16="http://schemas.microsoft.com/office/drawing/2014/main" id="{872E64A8-8993-395A-0250-F726229532C3}"/>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5764741" y="1240632"/>
            <a:ext cx="6316134" cy="3552825"/>
          </a:xfrm>
          <a:prstGeom prst="rect">
            <a:avLst/>
          </a:prstGeom>
        </p:spPr>
      </p:pic>
    </p:spTree>
    <p:extLst>
      <p:ext uri="{BB962C8B-B14F-4D97-AF65-F5344CB8AC3E}">
        <p14:creationId xmlns:p14="http://schemas.microsoft.com/office/powerpoint/2010/main" val="1259790842"/>
      </p:ext>
    </p:extLst>
  </p:cSld>
  <p:clrMapOvr>
    <a:masterClrMapping/>
  </p:clrMapOvr>
  <mc:AlternateContent xmlns:mc="http://schemas.openxmlformats.org/markup-compatibility/2006">
    <mc:Choice xmlns:p14="http://schemas.microsoft.com/office/powerpoint/2010/main" Requires="p14">
      <p:transition spd="slow" p14:dur="2000" advTm="16439"/>
    </mc:Choice>
    <mc:Fallback>
      <p:transition spd="slow" advTm="164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771" fill="hold"/>
                                        <p:tgtEl>
                                          <p:spTgt spid="4"/>
                                        </p:tgtEl>
                                      </p:cBhvr>
                                    </p:cmd>
                                  </p:childTnLst>
                                </p:cTn>
                              </p:par>
                            </p:childTnLst>
                          </p:cTn>
                        </p:par>
                        <p:par>
                          <p:cTn id="7" fill="hold">
                            <p:stCondLst>
                              <p:cond delay="37771"/>
                            </p:stCondLst>
                            <p:childTnLst>
                              <p:par>
                                <p:cTn id="8" presetID="1" presetClass="mediacall" presetSubtype="0" fill="hold" nodeType="afterEffect">
                                  <p:stCondLst>
                                    <p:cond delay="0"/>
                                  </p:stCondLst>
                                  <p:childTnLst>
                                    <p:cmd type="call" cmd="playFrom(0.0)">
                                      <p:cBhvr>
                                        <p:cTn id="9" dur="1643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vol="80000">
                <p:cTn id="15" fill="hold" display="0">
                  <p:stCondLst>
                    <p:cond delay="indefinite"/>
                  </p:stCondLst>
                </p:cTn>
                <p:tgtEl>
                  <p:spTgt spid="4"/>
                </p:tgtEl>
              </p:cMediaNode>
            </p:video>
            <p:video>
              <p:cMediaNode vol="80000">
                <p:cTn id="16" fill="hold" display="0">
                  <p:stCondLst>
                    <p:cond delay="indefinite"/>
                  </p:stCondLst>
                </p:cTn>
                <p:tgtEl>
                  <p:spTgt spid="5"/>
                </p:tgtEl>
              </p:cMediaNode>
            </p:video>
            <p:seq concurrent="1" nextAc="seek">
              <p:cTn id="17" restart="whenNotActive" fill="hold" evtFilter="cancelBubble" nodeType="interactiveSeq">
                <p:stCondLst>
                  <p:cond evt="onClick" delay="0">
                    <p:tgtEl>
                      <p:spTgt spid="5"/>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C51F5-131B-4C04-BF30-58B2DF38269B}"/>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Notes for next time, future improvements</a:t>
            </a:r>
            <a:endParaRPr lang="en-NZ"/>
          </a:p>
        </p:txBody>
      </p:sp>
      <p:sp>
        <p:nvSpPr>
          <p:cNvPr id="3" name="Content Placeholder 2">
            <a:extLst>
              <a:ext uri="{FF2B5EF4-FFF2-40B4-BE49-F238E27FC236}">
                <a16:creationId xmlns:a16="http://schemas.microsoft.com/office/drawing/2014/main" id="{DE4D5E68-2AC4-4DF3-A7C1-BDAE009BC401}"/>
              </a:ext>
            </a:extLst>
          </p:cNvPr>
          <p:cNvSpPr>
            <a:spLocks noGrp="1"/>
          </p:cNvSpPr>
          <p:nvPr>
            <p:ph idx="1"/>
          </p:nvPr>
        </p:nvSpPr>
        <p:spPr/>
        <p:txBody>
          <a:bodyPr vert="horz" lIns="91440" tIns="45720" rIns="91440" bIns="45720" rtlCol="0" anchor="t">
            <a:noAutofit/>
          </a:bodyPr>
          <a:lstStyle/>
          <a:p>
            <a:r>
              <a:rPr lang="en-NZ" sz="2000">
                <a:cs typeface="Calibri"/>
              </a:rPr>
              <a:t>Although the physics engine is working well with the game it </a:t>
            </a:r>
            <a:r>
              <a:rPr lang="en-NZ" sz="2000" err="1">
                <a:cs typeface="Calibri"/>
              </a:rPr>
              <a:t>isnt</a:t>
            </a:r>
            <a:r>
              <a:rPr lang="en-NZ" sz="2000">
                <a:cs typeface="Calibri"/>
              </a:rPr>
              <a:t> fully done until the enemies' physics and mechanics are fully added, so for future improvement on the game </a:t>
            </a:r>
            <a:r>
              <a:rPr lang="en-NZ" sz="2000" err="1">
                <a:cs typeface="Calibri"/>
              </a:rPr>
              <a:t>i</a:t>
            </a:r>
            <a:r>
              <a:rPr lang="en-NZ" sz="2000">
                <a:cs typeface="Calibri"/>
              </a:rPr>
              <a:t> want to have fully added enemies into the game and the physics engine which will enable the game to take a huge step in its development. I also found again that my work speed is quite slow and </a:t>
            </a:r>
            <a:r>
              <a:rPr lang="en-NZ" sz="2000" err="1">
                <a:cs typeface="Calibri"/>
              </a:rPr>
              <a:t>i</a:t>
            </a:r>
            <a:r>
              <a:rPr lang="en-NZ" sz="2000">
                <a:cs typeface="Calibri"/>
              </a:rPr>
              <a:t> want to speed it up an get more things done in a sprint time frame to help the development of the game along but </a:t>
            </a:r>
            <a:r>
              <a:rPr lang="en-NZ" sz="2000" err="1">
                <a:cs typeface="Calibri"/>
              </a:rPr>
              <a:t>i</a:t>
            </a:r>
            <a:r>
              <a:rPr lang="en-NZ" sz="2000">
                <a:cs typeface="Calibri"/>
              </a:rPr>
              <a:t> do still need to plan for inconveniences such as me getting ill.</a:t>
            </a:r>
          </a:p>
          <a:p>
            <a:r>
              <a:rPr lang="en-NZ" sz="2000">
                <a:cs typeface="Calibri"/>
              </a:rPr>
              <a:t>The next step in the game will be to have</a:t>
            </a:r>
          </a:p>
          <a:p>
            <a:r>
              <a:rPr lang="en-NZ" sz="2000">
                <a:cs typeface="Calibri"/>
              </a:rPr>
              <a:t>Enemies working it the game with the physics engine </a:t>
            </a:r>
          </a:p>
          <a:p>
            <a:r>
              <a:rPr lang="en-NZ" sz="2000">
                <a:cs typeface="Calibri"/>
              </a:rPr>
              <a:t>Design a sprite for the enemy</a:t>
            </a:r>
          </a:p>
          <a:p>
            <a:r>
              <a:rPr lang="en-NZ" sz="2000">
                <a:cs typeface="Calibri"/>
              </a:rPr>
              <a:t>Get a bullet implemented into the game with its own sprite </a:t>
            </a:r>
          </a:p>
          <a:p>
            <a:r>
              <a:rPr lang="en-NZ" sz="2000">
                <a:cs typeface="Calibri"/>
              </a:rPr>
              <a:t>Adding a start view to the game so it can have a start screen.</a:t>
            </a:r>
          </a:p>
        </p:txBody>
      </p:sp>
    </p:spTree>
    <p:extLst>
      <p:ext uri="{BB962C8B-B14F-4D97-AF65-F5344CB8AC3E}">
        <p14:creationId xmlns:p14="http://schemas.microsoft.com/office/powerpoint/2010/main" val="641012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3D462-F355-46A6-8EAD-228D99791BB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start of the sprint</a:t>
            </a:r>
            <a:endParaRPr lang="en-NZ"/>
          </a:p>
        </p:txBody>
      </p:sp>
      <p:pic>
        <p:nvPicPr>
          <p:cNvPr id="4" name="Picture 4" descr="Graphical user interface, application&#10;&#10;Description automatically generated">
            <a:extLst>
              <a:ext uri="{FF2B5EF4-FFF2-40B4-BE49-F238E27FC236}">
                <a16:creationId xmlns:a16="http://schemas.microsoft.com/office/drawing/2014/main" id="{79E108A1-50F4-6BE4-2EF9-1A2CACCF2464}"/>
              </a:ext>
            </a:extLst>
          </p:cNvPr>
          <p:cNvPicPr>
            <a:picLocks noGrp="1" noChangeAspect="1"/>
          </p:cNvPicPr>
          <p:nvPr>
            <p:ph idx="1"/>
          </p:nvPr>
        </p:nvPicPr>
        <p:blipFill>
          <a:blip r:embed="rId2"/>
          <a:stretch>
            <a:fillRect/>
          </a:stretch>
        </p:blipFill>
        <p:spPr>
          <a:xfrm>
            <a:off x="1925571" y="1825625"/>
            <a:ext cx="8340858" cy="4351338"/>
          </a:xfrm>
        </p:spPr>
      </p:pic>
    </p:spTree>
    <p:extLst>
      <p:ext uri="{BB962C8B-B14F-4D97-AF65-F5344CB8AC3E}">
        <p14:creationId xmlns:p14="http://schemas.microsoft.com/office/powerpoint/2010/main" val="3015137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FD314-A58C-47E6-A5B0-EB702F27107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start of the sprint</a:t>
            </a:r>
            <a:endParaRPr lang="en-NZ"/>
          </a:p>
        </p:txBody>
      </p:sp>
      <p:pic>
        <p:nvPicPr>
          <p:cNvPr id="4" name="Picture 4" descr="Graphical user interface, application&#10;&#10;Description automatically generated">
            <a:extLst>
              <a:ext uri="{FF2B5EF4-FFF2-40B4-BE49-F238E27FC236}">
                <a16:creationId xmlns:a16="http://schemas.microsoft.com/office/drawing/2014/main" id="{A4C0FD17-EE5D-900E-9B64-6685CB324528}"/>
              </a:ext>
            </a:extLst>
          </p:cNvPr>
          <p:cNvPicPr>
            <a:picLocks noGrp="1" noChangeAspect="1"/>
          </p:cNvPicPr>
          <p:nvPr>
            <p:ph idx="1"/>
          </p:nvPr>
        </p:nvPicPr>
        <p:blipFill>
          <a:blip r:embed="rId2"/>
          <a:stretch>
            <a:fillRect/>
          </a:stretch>
        </p:blipFill>
        <p:spPr>
          <a:xfrm>
            <a:off x="2482580" y="1825625"/>
            <a:ext cx="7226839" cy="4351338"/>
          </a:xfrm>
        </p:spPr>
      </p:pic>
    </p:spTree>
    <p:extLst>
      <p:ext uri="{BB962C8B-B14F-4D97-AF65-F5344CB8AC3E}">
        <p14:creationId xmlns:p14="http://schemas.microsoft.com/office/powerpoint/2010/main" val="522672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20260-A3EE-4413-B72C-08823F336014}"/>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Sprint Reflection and summary</a:t>
            </a:r>
            <a:endParaRPr lang="en-NZ"/>
          </a:p>
        </p:txBody>
      </p:sp>
      <p:sp>
        <p:nvSpPr>
          <p:cNvPr id="3" name="Content Placeholder 2">
            <a:extLst>
              <a:ext uri="{FF2B5EF4-FFF2-40B4-BE49-F238E27FC236}">
                <a16:creationId xmlns:a16="http://schemas.microsoft.com/office/drawing/2014/main" id="{395C5A98-C029-4C48-8F5A-1A66E3DC4596}"/>
              </a:ext>
            </a:extLst>
          </p:cNvPr>
          <p:cNvSpPr>
            <a:spLocks noGrp="1"/>
          </p:cNvSpPr>
          <p:nvPr>
            <p:ph idx="1"/>
          </p:nvPr>
        </p:nvSpPr>
        <p:spPr/>
        <p:txBody>
          <a:bodyPr vert="horz" lIns="91440" tIns="45720" rIns="91440" bIns="45720" rtlCol="0" anchor="t">
            <a:normAutofit/>
          </a:bodyPr>
          <a:lstStyle/>
          <a:p>
            <a:r>
              <a:rPr lang="en-NZ">
                <a:cs typeface="Calibri"/>
              </a:rPr>
              <a:t>I was able to get the properties of the asteroids working in the </a:t>
            </a:r>
            <a:r>
              <a:rPr lang="en-NZ" err="1">
                <a:cs typeface="Calibri"/>
              </a:rPr>
              <a:t>pymunk</a:t>
            </a:r>
            <a:r>
              <a:rPr lang="en-NZ">
                <a:cs typeface="Calibri"/>
              </a:rPr>
              <a:t> physics engine, so they move more freely and collide with each other and the player more realistically, the physics engine now works fully in the game excluding the unfinished enemies. This implementation of </a:t>
            </a:r>
            <a:r>
              <a:rPr lang="en-NZ" err="1">
                <a:cs typeface="Calibri"/>
              </a:rPr>
              <a:t>pymunk</a:t>
            </a:r>
            <a:r>
              <a:rPr lang="en-NZ">
                <a:cs typeface="Calibri"/>
              </a:rPr>
              <a:t> into the game took a very long time and was a hard area to put into the game correctly but now </a:t>
            </a:r>
            <a:r>
              <a:rPr lang="en-NZ" err="1">
                <a:cs typeface="Calibri"/>
              </a:rPr>
              <a:t>thats</a:t>
            </a:r>
            <a:r>
              <a:rPr lang="en-NZ">
                <a:cs typeface="Calibri"/>
              </a:rPr>
              <a:t> its mostly done it works well with the game and makes more realistic to use.</a:t>
            </a:r>
            <a:endParaRPr lang="en-US"/>
          </a:p>
          <a:p>
            <a:r>
              <a:rPr lang="en-NZ">
                <a:cs typeface="Calibri"/>
              </a:rPr>
              <a:t>We also added a way to stop meteors spawning so much and stopped slowing down the game.</a:t>
            </a:r>
          </a:p>
        </p:txBody>
      </p:sp>
    </p:spTree>
    <p:extLst>
      <p:ext uri="{BB962C8B-B14F-4D97-AF65-F5344CB8AC3E}">
        <p14:creationId xmlns:p14="http://schemas.microsoft.com/office/powerpoint/2010/main" val="644657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348B1-6C44-4E41-B334-FD04552ADEB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Briefly describe other team members contributions</a:t>
            </a:r>
            <a:endParaRPr lang="en-NZ"/>
          </a:p>
        </p:txBody>
      </p:sp>
      <p:sp>
        <p:nvSpPr>
          <p:cNvPr id="3" name="Content Placeholder 2">
            <a:extLst>
              <a:ext uri="{FF2B5EF4-FFF2-40B4-BE49-F238E27FC236}">
                <a16:creationId xmlns:a16="http://schemas.microsoft.com/office/drawing/2014/main" id="{9982F17B-AAEE-48B3-B3DA-CEFE96B9BE01}"/>
              </a:ext>
            </a:extLst>
          </p:cNvPr>
          <p:cNvSpPr>
            <a:spLocks noGrp="1"/>
          </p:cNvSpPr>
          <p:nvPr>
            <p:ph idx="1"/>
          </p:nvPr>
        </p:nvSpPr>
        <p:spPr/>
        <p:txBody>
          <a:bodyPr vert="horz" lIns="91440" tIns="45720" rIns="91440" bIns="45720" rtlCol="0" anchor="t">
            <a:normAutofit/>
          </a:bodyPr>
          <a:lstStyle/>
          <a:p>
            <a:r>
              <a:rPr lang="en-NZ">
                <a:cs typeface="Calibri"/>
              </a:rPr>
              <a:t>Cam was able to get the enemy mechanics to work on multiple enemies at once and to get them moving around the screen seeking out the target whilst avoiding each other to prevent pile ups. This was large step in the progress of getting enemies fully working in the game. Overall he did a good job in this sprint</a:t>
            </a:r>
            <a:endParaRPr lang="en-NZ"/>
          </a:p>
        </p:txBody>
      </p:sp>
    </p:spTree>
    <p:extLst>
      <p:ext uri="{BB962C8B-B14F-4D97-AF65-F5344CB8AC3E}">
        <p14:creationId xmlns:p14="http://schemas.microsoft.com/office/powerpoint/2010/main" val="3393017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7072-5945-43C4-9DEB-00C3416EF435}"/>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Major Changes and Achievements Described</a:t>
            </a:r>
            <a:endParaRPr lang="en-NZ"/>
          </a:p>
        </p:txBody>
      </p:sp>
      <p:sp>
        <p:nvSpPr>
          <p:cNvPr id="3" name="Content Placeholder 2">
            <a:extLst>
              <a:ext uri="{FF2B5EF4-FFF2-40B4-BE49-F238E27FC236}">
                <a16:creationId xmlns:a16="http://schemas.microsoft.com/office/drawing/2014/main" id="{EA40D43B-7936-4112-B6CF-584112EFD9D9}"/>
              </a:ext>
            </a:extLst>
          </p:cNvPr>
          <p:cNvSpPr>
            <a:spLocks noGrp="1"/>
          </p:cNvSpPr>
          <p:nvPr>
            <p:ph idx="1"/>
          </p:nvPr>
        </p:nvSpPr>
        <p:spPr/>
        <p:txBody>
          <a:bodyPr vert="horz" lIns="91440" tIns="45720" rIns="91440" bIns="45720" rtlCol="0" anchor="t">
            <a:normAutofit/>
          </a:bodyPr>
          <a:lstStyle/>
          <a:p>
            <a:r>
              <a:rPr lang="en-NZ">
                <a:cs typeface="Calibri"/>
              </a:rPr>
              <a:t>Physics engine works in game except for unfinished enemy, without slowing the game down due to uncontrolled spawning of the enemy enabling the game to function as intended showing overall progress in its development.</a:t>
            </a:r>
          </a:p>
          <a:p>
            <a:r>
              <a:rPr lang="en-NZ">
                <a:cs typeface="Calibri"/>
              </a:rPr>
              <a:t>Was able to get the mechanics of the enemy working with avoidance in the test file with multiple enemies at once able to peruse the target without piling up. This shows that the enemy is nearly ready to be fully put into the game.</a:t>
            </a:r>
          </a:p>
        </p:txBody>
      </p:sp>
    </p:spTree>
    <p:extLst>
      <p:ext uri="{BB962C8B-B14F-4D97-AF65-F5344CB8AC3E}">
        <p14:creationId xmlns:p14="http://schemas.microsoft.com/office/powerpoint/2010/main" val="100282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5B6D6-623C-443F-9CB5-C287DBF454DF}"/>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 Description of your testing</a:t>
            </a:r>
            <a:endParaRPr lang="en-NZ"/>
          </a:p>
        </p:txBody>
      </p:sp>
      <p:sp>
        <p:nvSpPr>
          <p:cNvPr id="3" name="Content Placeholder 2">
            <a:extLst>
              <a:ext uri="{FF2B5EF4-FFF2-40B4-BE49-F238E27FC236}">
                <a16:creationId xmlns:a16="http://schemas.microsoft.com/office/drawing/2014/main" id="{1C24FB70-6C5D-4D59-87BD-68D42157115E}"/>
              </a:ext>
            </a:extLst>
          </p:cNvPr>
          <p:cNvSpPr>
            <a:spLocks noGrp="1"/>
          </p:cNvSpPr>
          <p:nvPr>
            <p:ph idx="1"/>
          </p:nvPr>
        </p:nvSpPr>
        <p:spPr/>
        <p:txBody>
          <a:bodyPr vert="horz" lIns="91440" tIns="45720" rIns="91440" bIns="45720" rtlCol="0" anchor="t">
            <a:normAutofit/>
          </a:bodyPr>
          <a:lstStyle/>
          <a:p>
            <a:r>
              <a:rPr lang="en-NZ" sz="2400">
                <a:cs typeface="Calibri"/>
              </a:rPr>
              <a:t>To test the physics engine </a:t>
            </a:r>
            <a:r>
              <a:rPr lang="en-NZ" sz="2400" err="1">
                <a:cs typeface="Calibri"/>
              </a:rPr>
              <a:t>i</a:t>
            </a:r>
            <a:r>
              <a:rPr lang="en-NZ" sz="2400">
                <a:cs typeface="Calibri"/>
              </a:rPr>
              <a:t> opened up the game and began to move the player in the direction of a meteor and collide with it, </a:t>
            </a:r>
            <a:r>
              <a:rPr lang="en-NZ" sz="2400" err="1">
                <a:cs typeface="Calibri"/>
              </a:rPr>
              <a:t>i</a:t>
            </a:r>
            <a:r>
              <a:rPr lang="en-NZ" sz="2400">
                <a:cs typeface="Calibri"/>
              </a:rPr>
              <a:t> found that the player bounced off of the meteor where as it didn't move much at all due to the drastic difference in mass showing that the physics was working properly, </a:t>
            </a:r>
            <a:r>
              <a:rPr lang="en-NZ" sz="2400" err="1">
                <a:cs typeface="Calibri"/>
              </a:rPr>
              <a:t>i</a:t>
            </a:r>
            <a:r>
              <a:rPr lang="en-NZ" sz="2400">
                <a:cs typeface="Calibri"/>
              </a:rPr>
              <a:t> also noticed when a asteroid collided with another that they bounced off each other in different directions and velocities dependant on their rotation directing mass and velocity, again showing the physics engine working. It passed testing.</a:t>
            </a:r>
          </a:p>
          <a:p>
            <a:r>
              <a:rPr lang="en-NZ" sz="2400">
                <a:cs typeface="Calibri"/>
              </a:rPr>
              <a:t>We tested the enemies mechanics, we saw that when the target moved they tried to seek it out while avoiding each other or if not avoidable colliding and not piling up on each other, showing the mechanics were working they passed testing.</a:t>
            </a:r>
          </a:p>
        </p:txBody>
      </p:sp>
    </p:spTree>
    <p:extLst>
      <p:ext uri="{BB962C8B-B14F-4D97-AF65-F5344CB8AC3E}">
        <p14:creationId xmlns:p14="http://schemas.microsoft.com/office/powerpoint/2010/main" val="956997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9356E-9BF0-4C7F-B160-63E2CAAB4747}"/>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Link to testing results/tables</a:t>
            </a:r>
            <a:endParaRPr lang="en-NZ"/>
          </a:p>
        </p:txBody>
      </p:sp>
      <p:sp>
        <p:nvSpPr>
          <p:cNvPr id="3" name="Content Placeholder 2">
            <a:extLst>
              <a:ext uri="{FF2B5EF4-FFF2-40B4-BE49-F238E27FC236}">
                <a16:creationId xmlns:a16="http://schemas.microsoft.com/office/drawing/2014/main" id="{BA99A28C-9DF0-4DD2-A79C-01C97BB1774E}"/>
              </a:ext>
            </a:extLst>
          </p:cNvPr>
          <p:cNvSpPr>
            <a:spLocks noGrp="1"/>
          </p:cNvSpPr>
          <p:nvPr>
            <p:ph idx="1"/>
          </p:nvPr>
        </p:nvSpPr>
        <p:spPr/>
        <p:txBody>
          <a:bodyPr/>
          <a:lstStyle/>
          <a:p>
            <a:endParaRPr lang="en-NZ"/>
          </a:p>
        </p:txBody>
      </p:sp>
    </p:spTree>
    <p:extLst>
      <p:ext uri="{BB962C8B-B14F-4D97-AF65-F5344CB8AC3E}">
        <p14:creationId xmlns:p14="http://schemas.microsoft.com/office/powerpoint/2010/main" val="109807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DFAE7-16D6-4379-9CB0-E25D979C6CC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end of the sprint</a:t>
            </a:r>
            <a:endParaRPr lang="en-NZ"/>
          </a:p>
        </p:txBody>
      </p:sp>
      <p:pic>
        <p:nvPicPr>
          <p:cNvPr id="4" name="Picture 4" descr="Graphical user interface, application&#10;&#10;Description automatically generated">
            <a:extLst>
              <a:ext uri="{FF2B5EF4-FFF2-40B4-BE49-F238E27FC236}">
                <a16:creationId xmlns:a16="http://schemas.microsoft.com/office/drawing/2014/main" id="{04327939-533D-38E5-C79E-9F90DE163469}"/>
              </a:ext>
            </a:extLst>
          </p:cNvPr>
          <p:cNvPicPr>
            <a:picLocks noGrp="1" noChangeAspect="1"/>
          </p:cNvPicPr>
          <p:nvPr>
            <p:ph idx="1"/>
          </p:nvPr>
        </p:nvPicPr>
        <p:blipFill>
          <a:blip r:embed="rId2"/>
          <a:stretch>
            <a:fillRect/>
          </a:stretch>
        </p:blipFill>
        <p:spPr>
          <a:xfrm>
            <a:off x="1939853" y="1825625"/>
            <a:ext cx="8312293" cy="4351338"/>
          </a:xfrm>
        </p:spPr>
      </p:pic>
    </p:spTree>
    <p:extLst>
      <p:ext uri="{BB962C8B-B14F-4D97-AF65-F5344CB8AC3E}">
        <p14:creationId xmlns:p14="http://schemas.microsoft.com/office/powerpoint/2010/main" val="2392335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B6AB554CF20AD42AC4708F45D93F166" ma:contentTypeVersion="9" ma:contentTypeDescription="Create a new document." ma:contentTypeScope="" ma:versionID="0a3d88215ec9fa85ba546d2369c52e52">
  <xsd:schema xmlns:xsd="http://www.w3.org/2001/XMLSchema" xmlns:xs="http://www.w3.org/2001/XMLSchema" xmlns:p="http://schemas.microsoft.com/office/2006/metadata/properties" xmlns:ns3="d63ed820-7eeb-4422-a0e6-b267ad2f6a02" xmlns:ns4="30fe5d18-d20d-4d59-ab63-b1360231ded2" targetNamespace="http://schemas.microsoft.com/office/2006/metadata/properties" ma:root="true" ma:fieldsID="4938de760699c3a66b5bba1c9df78a0e" ns3:_="" ns4:_="">
    <xsd:import namespace="d63ed820-7eeb-4422-a0e6-b267ad2f6a02"/>
    <xsd:import namespace="30fe5d18-d20d-4d59-ab63-b1360231ded2"/>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3ed820-7eeb-4422-a0e6-b267ad2f6a02"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0fe5d18-d20d-4d59-ab63-b1360231ded2"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E07F45B-218F-46D8-8790-36A2940A4CD8}">
  <ds:schemaRefs>
    <ds:schemaRef ds:uri="30fe5d18-d20d-4d59-ab63-b1360231ded2"/>
    <ds:schemaRef ds:uri="d63ed820-7eeb-4422-a0e6-b267ad2f6a0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C4B7362-65D2-48C8-91D2-FDDEB1D19EA5}">
  <ds:schemaRefs>
    <ds:schemaRef ds:uri="30fe5d18-d20d-4d59-ab63-b1360231ded2"/>
    <ds:schemaRef ds:uri="d63ed820-7eeb-4422-a0e6-b267ad2f6a0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A28388FC-31DB-478A-B0F5-C2D3C58AF58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KANBAN board at the start of the sprint</vt:lpstr>
      <vt:lpstr>Screenshot of the game at the start of the sprint</vt:lpstr>
      <vt:lpstr>Sprint Reflection and summary</vt:lpstr>
      <vt:lpstr>Briefly describe other team members contributions</vt:lpstr>
      <vt:lpstr>Major Changes and Achievements Described</vt:lpstr>
      <vt:lpstr>Brief Description of your testing</vt:lpstr>
      <vt:lpstr>Link to testing results/tables</vt:lpstr>
      <vt:lpstr>KANBAN board at the end of the sprint</vt:lpstr>
      <vt:lpstr>Screenshot of the game at the end of the sprint</vt:lpstr>
      <vt:lpstr>Video of the game at the end of the sprint</vt:lpstr>
      <vt:lpstr>Notes for next time, future improvements</vt:lpstr>
    </vt:vector>
  </TitlesOfParts>
  <Company>Kerikeri High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Campbell</dc:creator>
  <cp:revision>1</cp:revision>
  <dcterms:created xsi:type="dcterms:W3CDTF">2022-03-30T23:42:42Z</dcterms:created>
  <dcterms:modified xsi:type="dcterms:W3CDTF">2022-09-30T01:38:56Z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0x010100CB6AB554CF20AD42AC4708F45D93F166</vt:lpwstr>
  </property>
</Properties>
</file>